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8229600" cx="14630400"/>
  <p:notesSz cx="8229600" cy="14630400"/>
  <p:embeddedFontLst>
    <p:embeddedFont>
      <p:font typeface="Bitter Medium"/>
      <p:regular r:id="rId16"/>
      <p:bold r:id="rId17"/>
      <p:italic r:id="rId18"/>
      <p:boldItalic r:id="rId19"/>
    </p:embeddedFont>
    <p:embeddedFont>
      <p:font typeface="Open Sans"/>
      <p:regular r:id="rId20"/>
      <p:bold r:id="rId21"/>
      <p:italic r:id="rId22"/>
      <p:boldItalic r:id="rId23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24" roundtripDataSignature="AMtx7miOmMvAUdU3GlzPr/LxNtUwPe+4z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OpenSans-regular.fntdata"/><Relationship Id="rId11" Type="http://schemas.openxmlformats.org/officeDocument/2006/relationships/slide" Target="slides/slide7.xml"/><Relationship Id="rId22" Type="http://schemas.openxmlformats.org/officeDocument/2006/relationships/font" Target="fonts/OpenSans-italic.fntdata"/><Relationship Id="rId10" Type="http://schemas.openxmlformats.org/officeDocument/2006/relationships/slide" Target="slides/slide6.xml"/><Relationship Id="rId21" Type="http://schemas.openxmlformats.org/officeDocument/2006/relationships/font" Target="fonts/OpenSans-bold.fntdata"/><Relationship Id="rId13" Type="http://schemas.openxmlformats.org/officeDocument/2006/relationships/slide" Target="slides/slide9.xml"/><Relationship Id="rId24" Type="http://customschemas.google.com/relationships/presentationmetadata" Target="metadata"/><Relationship Id="rId12" Type="http://schemas.openxmlformats.org/officeDocument/2006/relationships/slide" Target="slides/slide8.xml"/><Relationship Id="rId23" Type="http://schemas.openxmlformats.org/officeDocument/2006/relationships/font" Target="fonts/OpenSans-boldItalic.fntdata"/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BitterMedium-bold.fntdata"/><Relationship Id="rId16" Type="http://schemas.openxmlformats.org/officeDocument/2006/relationships/font" Target="fonts/BitterMedium-regular.fntdata"/><Relationship Id="rId5" Type="http://schemas.openxmlformats.org/officeDocument/2006/relationships/slide" Target="slides/slide1.xml"/><Relationship Id="rId19" Type="http://schemas.openxmlformats.org/officeDocument/2006/relationships/font" Target="fonts/BitterMedium-boldItalic.fntdata"/><Relationship Id="rId6" Type="http://schemas.openxmlformats.org/officeDocument/2006/relationships/slide" Target="slides/slide2.xml"/><Relationship Id="rId18" Type="http://schemas.openxmlformats.org/officeDocument/2006/relationships/font" Target="fonts/BitterMedium-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371850" y="1097275"/>
            <a:ext cx="5486650" cy="54864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822950" y="6949425"/>
            <a:ext cx="6583675" cy="6583675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" name="Shape 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Google Shape;8;p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" name="Google Shape;9;p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" name="Google Shape;10;p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8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8" name="Google Shape;18;p8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" name="Google Shape;19;p8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9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7" name="Google Shape;27;p9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9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0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50" name="Google Shape;50;p10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" name="Google Shape;51;p10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4" name="Google Shape;74;p11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11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2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6" name="Google Shape;86;p12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12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3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93" name="Google Shape;93;p13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3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4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05" name="Google Shape;105;p14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6" name="Google Shape;106;p14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5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21" name="Google Shape;121;p15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5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6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43" name="Google Shape;143;p16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4" name="Google Shape;144;p16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7:notes"/>
          <p:cNvSpPr/>
          <p:nvPr>
            <p:ph idx="2" type="sldImg"/>
          </p:nvPr>
        </p:nvSpPr>
        <p:spPr>
          <a:xfrm>
            <a:off x="0" y="0"/>
            <a:ext cx="3000000" cy="3000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151" name="Google Shape;151;p17:notes"/>
          <p:cNvSpPr txBox="1"/>
          <p:nvPr>
            <p:ph idx="1" type="body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17:notes"/>
          <p:cNvSpPr txBox="1"/>
          <p:nvPr>
            <p:ph idx="12" type="sldNum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EFAULT">
  <p:cSld name="DEFAULT">
    <p:bg>
      <p:bgPr>
        <a:solidFill>
          <a:schemeClr val="lt1"/>
        </a:solidFill>
      </p:bgPr>
    </p:bg>
    <p:spTree>
      <p:nvGrpSpPr>
        <p:cNvPr id="6" name="Shape 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0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9.png"/><Relationship Id="rId6" Type="http://schemas.openxmlformats.org/officeDocument/2006/relationships/image" Target="../media/image7.png"/><Relationship Id="rId7" Type="http://schemas.openxmlformats.org/officeDocument/2006/relationships/image" Target="../media/image6.png"/><Relationship Id="rId8" Type="http://schemas.openxmlformats.org/officeDocument/2006/relationships/image" Target="../media/image15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7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6.jp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4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2.png"/><Relationship Id="rId4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8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0CF"/>
        </a:solid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"/>
          <p:cNvSpPr/>
          <p:nvPr/>
        </p:nvSpPr>
        <p:spPr>
          <a:xfrm>
            <a:off x="6319599" y="2356844"/>
            <a:ext cx="6837000" cy="2212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6000"/>
              <a:buFont typeface="Arial"/>
              <a:buNone/>
            </a:pPr>
            <a:r>
              <a:rPr b="1" i="0" lang="en-US" sz="6000" u="none" cap="none" strike="noStrike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Smart Tree Care System </a:t>
            </a:r>
            <a:endParaRPr b="0" i="0" sz="6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6319599" y="4536652"/>
            <a:ext cx="6482100" cy="477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en-US" sz="20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Monitoring &amp; Automated Care for Healthy Trees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6337643" y="5550412"/>
            <a:ext cx="5489400" cy="792300"/>
          </a:xfrm>
          <a:prstGeom prst="roundRect">
            <a:avLst>
              <a:gd fmla="val 6057" name="adj"/>
            </a:avLst>
          </a:prstGeom>
          <a:solidFill>
            <a:srgbClr val="DDEEE6"/>
          </a:solidFill>
          <a:ln cap="flat" cmpd="sng" w="9525">
            <a:solidFill>
              <a:srgbClr val="C3D4CC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Farjan Ahmmed</a:t>
            </a:r>
            <a:endParaRPr/>
          </a:p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232-35-738</a:t>
            </a:r>
            <a:endParaRPr/>
          </a:p>
        </p:txBody>
      </p:sp>
      <p:pic>
        <p:nvPicPr>
          <p:cNvPr id="15" name="Google Shape;15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4636" y="1361794"/>
            <a:ext cx="5940694" cy="55912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8"/>
          <p:cNvSpPr/>
          <p:nvPr/>
        </p:nvSpPr>
        <p:spPr>
          <a:xfrm>
            <a:off x="3255109" y="615770"/>
            <a:ext cx="8120182" cy="708779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4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Problem Statement &amp; Solution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" name="Google Shape;22;p8"/>
          <p:cNvSpPr/>
          <p:nvPr/>
        </p:nvSpPr>
        <p:spPr>
          <a:xfrm>
            <a:off x="516367" y="2647844"/>
            <a:ext cx="8014447" cy="2136619"/>
          </a:xfrm>
          <a:prstGeom prst="rect">
            <a:avLst/>
          </a:prstGeom>
          <a:solidFill>
            <a:srgbClr val="EDEDED"/>
          </a:solidFill>
          <a:ln cap="flat" cmpd="sng" w="9525">
            <a:solidFill>
              <a:srgbClr val="3F3F3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Introduction</a:t>
            </a:r>
            <a:endParaRPr/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Trees are essential for ecological balance, air purification and urban landscaping. Ensuring proper tree care is challenging due to inconsistent watering and lack of real-time monitoring. This project automates tree care using a </a:t>
            </a:r>
            <a:r>
              <a:rPr b="1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Smart Tree Care System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to optimize water usage and ensure healthier tree growth.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3" name="Google Shape;23;p8"/>
          <p:cNvSpPr/>
          <p:nvPr/>
        </p:nvSpPr>
        <p:spPr>
          <a:xfrm>
            <a:off x="516367" y="5378825"/>
            <a:ext cx="8014447" cy="1721222"/>
          </a:xfrm>
          <a:prstGeom prst="rect">
            <a:avLst/>
          </a:prstGeom>
          <a:solidFill>
            <a:srgbClr val="FBE4D4"/>
          </a:solidFill>
          <a:ln cap="flat" cmpd="sng" w="9525">
            <a:solidFill>
              <a:srgbClr val="3F3F3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Issues in Tree Care</a:t>
            </a:r>
            <a:endParaRPr/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Underwatering → Dehydration and poor growth.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Overwatering → Root rot and water wastage.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Manual watering is inefficient and labor-intensive.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" name="Google Shape;24;p8"/>
          <p:cNvSpPr/>
          <p:nvPr/>
        </p:nvSpPr>
        <p:spPr>
          <a:xfrm>
            <a:off x="9350189" y="4243892"/>
            <a:ext cx="4656268" cy="1457661"/>
          </a:xfrm>
          <a:prstGeom prst="rect">
            <a:avLst/>
          </a:prstGeom>
          <a:solidFill>
            <a:srgbClr val="FFF2CC"/>
          </a:solidFill>
          <a:ln cap="flat" cmpd="sng" w="9525">
            <a:solidFill>
              <a:srgbClr val="3F3F3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Solution</a:t>
            </a:r>
            <a:endParaRPr b="0" i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 system that </a:t>
            </a:r>
            <a:r>
              <a:rPr b="1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monitors soil moisture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and </a:t>
            </a:r>
            <a:r>
              <a:rPr b="1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automatically waters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trees when needed.</a:t>
            </a:r>
            <a:endParaRPr b="0" i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9"/>
          <p:cNvSpPr/>
          <p:nvPr/>
        </p:nvSpPr>
        <p:spPr>
          <a:xfrm>
            <a:off x="1034832" y="851654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Clr>
                <a:srgbClr val="2C3F42"/>
              </a:buClr>
              <a:buSzPts val="4400"/>
              <a:buFont typeface="Arial"/>
              <a:buNone/>
            </a:pPr>
            <a:r>
              <a:rPr lang="en-US" sz="4400">
                <a:solidFill>
                  <a:srgbClr val="2C3F42"/>
                </a:solidFill>
                <a:latin typeface="Arial"/>
                <a:ea typeface="Arial"/>
                <a:cs typeface="Arial"/>
                <a:sym typeface="Arial"/>
              </a:rPr>
              <a:t>Project Objectives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1" name="Google Shape;31;p9"/>
          <p:cNvSpPr/>
          <p:nvPr/>
        </p:nvSpPr>
        <p:spPr>
          <a:xfrm>
            <a:off x="1034832" y="2155746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FCE2CF"/>
          </a:solidFill>
          <a:ln cap="flat" cmpd="sng" w="9525">
            <a:solidFill>
              <a:srgbClr val="E2C8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" name="Google Shape;32;p9"/>
          <p:cNvSpPr/>
          <p:nvPr/>
        </p:nvSpPr>
        <p:spPr>
          <a:xfrm>
            <a:off x="1119902" y="2244551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416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3" name="Google Shape;33;p9"/>
          <p:cNvSpPr/>
          <p:nvPr/>
        </p:nvSpPr>
        <p:spPr>
          <a:xfrm>
            <a:off x="1771953" y="2155750"/>
            <a:ext cx="67308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Real-Time Monitoring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" name="Google Shape;34;p9"/>
          <p:cNvSpPr/>
          <p:nvPr/>
        </p:nvSpPr>
        <p:spPr>
          <a:xfrm>
            <a:off x="1771948" y="2646164"/>
            <a:ext cx="6819305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Monitor soil moisture levels in real time.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9"/>
          <p:cNvSpPr/>
          <p:nvPr/>
        </p:nvSpPr>
        <p:spPr>
          <a:xfrm>
            <a:off x="1034832" y="3525757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FCE2CF"/>
          </a:solidFill>
          <a:ln cap="flat" cmpd="sng" w="9525">
            <a:solidFill>
              <a:srgbClr val="E2C8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9"/>
          <p:cNvSpPr/>
          <p:nvPr/>
        </p:nvSpPr>
        <p:spPr>
          <a:xfrm>
            <a:off x="1119902" y="3614562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416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/>
          <p:nvPr/>
        </p:nvSpPr>
        <p:spPr>
          <a:xfrm>
            <a:off x="1771952" y="3525750"/>
            <a:ext cx="53472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Automated Watering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8" name="Google Shape;38;p9"/>
          <p:cNvSpPr/>
          <p:nvPr/>
        </p:nvSpPr>
        <p:spPr>
          <a:xfrm>
            <a:off x="1771948" y="4016175"/>
            <a:ext cx="5581325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Automatically water the tree when soil moisture drops </a:t>
            </a:r>
            <a:endParaRPr/>
          </a:p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below a threshold.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9" name="Google Shape;39;p9"/>
          <p:cNvSpPr/>
          <p:nvPr/>
        </p:nvSpPr>
        <p:spPr>
          <a:xfrm>
            <a:off x="1034832" y="5207468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FCE2CF"/>
          </a:solidFill>
          <a:ln cap="flat" cmpd="sng" w="9525">
            <a:solidFill>
              <a:srgbClr val="E2C8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0" name="Google Shape;40;p9"/>
          <p:cNvSpPr/>
          <p:nvPr/>
        </p:nvSpPr>
        <p:spPr>
          <a:xfrm>
            <a:off x="1119902" y="5296273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416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1" name="Google Shape;41;p9"/>
          <p:cNvSpPr/>
          <p:nvPr/>
        </p:nvSpPr>
        <p:spPr>
          <a:xfrm>
            <a:off x="1771952" y="5207475"/>
            <a:ext cx="56706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Optimal Tree Health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2" name="Google Shape;42;p9"/>
          <p:cNvSpPr/>
          <p:nvPr/>
        </p:nvSpPr>
        <p:spPr>
          <a:xfrm>
            <a:off x="1771948" y="5697886"/>
            <a:ext cx="6819305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Prevent overwatering and underwatering.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3" name="Google Shape;43;p9"/>
          <p:cNvSpPr/>
          <p:nvPr/>
        </p:nvSpPr>
        <p:spPr>
          <a:xfrm>
            <a:off x="1034832" y="6646929"/>
            <a:ext cx="510302" cy="510302"/>
          </a:xfrm>
          <a:prstGeom prst="roundRect">
            <a:avLst>
              <a:gd fmla="val 18669" name="adj"/>
            </a:avLst>
          </a:prstGeom>
          <a:solidFill>
            <a:srgbClr val="FCE2CF"/>
          </a:solidFill>
          <a:ln cap="flat" cmpd="sng" w="9525">
            <a:solidFill>
              <a:srgbClr val="E2C8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4" name="Google Shape;44;p9"/>
          <p:cNvSpPr/>
          <p:nvPr/>
        </p:nvSpPr>
        <p:spPr>
          <a:xfrm>
            <a:off x="1119902" y="6735734"/>
            <a:ext cx="340162" cy="425291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0416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9"/>
          <p:cNvSpPr/>
          <p:nvPr/>
        </p:nvSpPr>
        <p:spPr>
          <a:xfrm>
            <a:off x="1771953" y="6589050"/>
            <a:ext cx="68193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400"/>
              <a:buFont typeface="Arial"/>
              <a:buNone/>
            </a:pPr>
            <a:r>
              <a:rPr lang="en-US" sz="24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Cost-Effective Solution</a:t>
            </a:r>
            <a:endParaRPr sz="2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p9"/>
          <p:cNvSpPr/>
          <p:nvPr/>
        </p:nvSpPr>
        <p:spPr>
          <a:xfrm>
            <a:off x="1771948" y="7079472"/>
            <a:ext cx="6819305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1800"/>
              <a:buFont typeface="Arial"/>
              <a:buNone/>
            </a:pPr>
            <a:r>
              <a:rPr lang="en-US" sz="18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Use a cost-effective and energy-efficient approach.</a:t>
            </a:r>
            <a:endParaRPr sz="18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7" name="Google Shape;47;p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80087" y="1148521"/>
            <a:ext cx="7050313" cy="59504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/>
          <p:nvPr/>
        </p:nvSpPr>
        <p:spPr>
          <a:xfrm>
            <a:off x="3506867" y="558850"/>
            <a:ext cx="7616666" cy="69437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i="0" lang="en-US" sz="4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System Components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4" name="Google Shape;54;p10"/>
          <p:cNvSpPr/>
          <p:nvPr/>
        </p:nvSpPr>
        <p:spPr>
          <a:xfrm>
            <a:off x="4584552" y="1766393"/>
            <a:ext cx="2286000" cy="2286000"/>
          </a:xfrm>
          <a:prstGeom prst="ellipse">
            <a:avLst/>
          </a:pr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0"/>
          <p:cNvSpPr/>
          <p:nvPr/>
        </p:nvSpPr>
        <p:spPr>
          <a:xfrm>
            <a:off x="7738336" y="1766393"/>
            <a:ext cx="2286000" cy="2286000"/>
          </a:xfrm>
          <a:prstGeom prst="ellipse">
            <a:avLst/>
          </a:prstGeom>
          <a:blipFill rotWithShape="1">
            <a:blip r:embed="rId4">
              <a:alphaModFix/>
            </a:blip>
            <a:stretch>
              <a:fillRect b="0" l="0" r="0" t="0"/>
            </a:stretch>
          </a:blipFill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6" name="Google Shape;56;p10"/>
          <p:cNvSpPr/>
          <p:nvPr/>
        </p:nvSpPr>
        <p:spPr>
          <a:xfrm>
            <a:off x="2354476" y="4374942"/>
            <a:ext cx="2286000" cy="2286000"/>
          </a:xfrm>
          <a:prstGeom prst="ellipse">
            <a:avLst/>
          </a:prstGeom>
          <a:blipFill rotWithShape="1">
            <a:blip r:embed="rId5">
              <a:alphaModFix/>
            </a:blip>
            <a:stretch>
              <a:fillRect b="0" l="0" r="0" t="0"/>
            </a:stretch>
          </a:blipFill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7" name="Google Shape;57;p10"/>
          <p:cNvSpPr/>
          <p:nvPr/>
        </p:nvSpPr>
        <p:spPr>
          <a:xfrm>
            <a:off x="4976890" y="4374942"/>
            <a:ext cx="2286000" cy="2286000"/>
          </a:xfrm>
          <a:prstGeom prst="ellipse">
            <a:avLst/>
          </a:prstGeom>
          <a:blipFill rotWithShape="1">
            <a:blip r:embed="rId6">
              <a:alphaModFix/>
            </a:blip>
            <a:stretch>
              <a:fillRect b="0" l="0" r="0" t="0"/>
            </a:stretch>
          </a:blipFill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8" name="Google Shape;58;p10"/>
          <p:cNvSpPr/>
          <p:nvPr/>
        </p:nvSpPr>
        <p:spPr>
          <a:xfrm>
            <a:off x="7483554" y="4374942"/>
            <a:ext cx="2286000" cy="2286000"/>
          </a:xfrm>
          <a:prstGeom prst="ellipse">
            <a:avLst/>
          </a:prstGeom>
          <a:blipFill rotWithShape="1">
            <a:blip r:embed="rId7">
              <a:alphaModFix/>
            </a:blip>
            <a:stretch>
              <a:fillRect b="0" l="0" r="0" t="0"/>
            </a:stretch>
          </a:blipFill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" name="Google Shape;59;p10"/>
          <p:cNvSpPr/>
          <p:nvPr/>
        </p:nvSpPr>
        <p:spPr>
          <a:xfrm>
            <a:off x="10024943" y="4374942"/>
            <a:ext cx="2286000" cy="2286000"/>
          </a:xfrm>
          <a:prstGeom prst="ellipse">
            <a:avLst/>
          </a:prstGeom>
          <a:blipFill rotWithShape="1">
            <a:blip r:embed="rId8">
              <a:alphaModFix/>
            </a:blip>
            <a:stretch>
              <a:fillRect b="0" l="0" r="0" t="0"/>
            </a:stretch>
          </a:blipFill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" name="Google Shape;60;p10"/>
          <p:cNvSpPr/>
          <p:nvPr/>
        </p:nvSpPr>
        <p:spPr>
          <a:xfrm>
            <a:off x="947570" y="2562206"/>
            <a:ext cx="2651761" cy="694374"/>
          </a:xfrm>
          <a:prstGeom prst="rect">
            <a:avLst/>
          </a:prstGeom>
          <a:solidFill>
            <a:srgbClr val="FBE4D4"/>
          </a:solidFill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Arduino UNO</a:t>
            </a:r>
            <a:endParaRPr/>
          </a:p>
        </p:txBody>
      </p:sp>
      <p:sp>
        <p:nvSpPr>
          <p:cNvPr id="61" name="Google Shape;61;p10"/>
          <p:cNvSpPr/>
          <p:nvPr/>
        </p:nvSpPr>
        <p:spPr>
          <a:xfrm>
            <a:off x="11031069" y="2562206"/>
            <a:ext cx="2651761" cy="694374"/>
          </a:xfrm>
          <a:prstGeom prst="rect">
            <a:avLst/>
          </a:prstGeom>
          <a:solidFill>
            <a:srgbClr val="FBE4D4"/>
          </a:solidFill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Soil Moisture Sensor</a:t>
            </a:r>
            <a:endParaRPr i="0" sz="1800" u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62" name="Google Shape;62;p10"/>
          <p:cNvCxnSpPr/>
          <p:nvPr/>
        </p:nvCxnSpPr>
        <p:spPr>
          <a:xfrm rot="10800000">
            <a:off x="3599332" y="2909394"/>
            <a:ext cx="985221" cy="0"/>
          </a:xfrm>
          <a:prstGeom prst="straightConnector1">
            <a:avLst/>
          </a:prstGeom>
          <a:noFill/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63" name="Google Shape;63;p10"/>
          <p:cNvCxnSpPr/>
          <p:nvPr/>
        </p:nvCxnSpPr>
        <p:spPr>
          <a:xfrm>
            <a:off x="10024337" y="2909394"/>
            <a:ext cx="1006733" cy="0"/>
          </a:xfrm>
          <a:prstGeom prst="straightConnector1">
            <a:avLst/>
          </a:prstGeom>
          <a:noFill/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med" w="med" type="triangle"/>
          </a:ln>
        </p:spPr>
      </p:cxnSp>
      <p:sp>
        <p:nvSpPr>
          <p:cNvPr id="64" name="Google Shape;64;p10"/>
          <p:cNvSpPr/>
          <p:nvPr/>
        </p:nvSpPr>
        <p:spPr>
          <a:xfrm>
            <a:off x="183272" y="5170755"/>
            <a:ext cx="1892665" cy="694374"/>
          </a:xfrm>
          <a:prstGeom prst="rect">
            <a:avLst/>
          </a:prstGeom>
          <a:solidFill>
            <a:srgbClr val="FBE4D4"/>
          </a:solidFill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5V Relay</a:t>
            </a:r>
            <a:endParaRPr/>
          </a:p>
        </p:txBody>
      </p:sp>
      <p:sp>
        <p:nvSpPr>
          <p:cNvPr id="65" name="Google Shape;65;p10"/>
          <p:cNvSpPr/>
          <p:nvPr/>
        </p:nvSpPr>
        <p:spPr>
          <a:xfrm>
            <a:off x="12554463" y="5170755"/>
            <a:ext cx="1892665" cy="694374"/>
          </a:xfrm>
          <a:prstGeom prst="rect">
            <a:avLst/>
          </a:prstGeom>
          <a:solidFill>
            <a:srgbClr val="FBE4D4"/>
          </a:solidFill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Jumper Wires</a:t>
            </a:r>
            <a:endParaRPr/>
          </a:p>
        </p:txBody>
      </p:sp>
      <p:sp>
        <p:nvSpPr>
          <p:cNvPr id="66" name="Google Shape;66;p10"/>
          <p:cNvSpPr/>
          <p:nvPr/>
        </p:nvSpPr>
        <p:spPr>
          <a:xfrm>
            <a:off x="1129604" y="7084930"/>
            <a:ext cx="1892665" cy="694374"/>
          </a:xfrm>
          <a:prstGeom prst="rect">
            <a:avLst/>
          </a:prstGeom>
          <a:solidFill>
            <a:srgbClr val="FBE4D4"/>
          </a:solidFill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5V Water Pump</a:t>
            </a:r>
            <a:endParaRPr/>
          </a:p>
        </p:txBody>
      </p:sp>
      <p:sp>
        <p:nvSpPr>
          <p:cNvPr id="67" name="Google Shape;67;p10"/>
          <p:cNvSpPr/>
          <p:nvPr/>
        </p:nvSpPr>
        <p:spPr>
          <a:xfrm>
            <a:off x="11608130" y="7084930"/>
            <a:ext cx="1892665" cy="694374"/>
          </a:xfrm>
          <a:prstGeom prst="rect">
            <a:avLst/>
          </a:prstGeom>
          <a:solidFill>
            <a:srgbClr val="FBE4D4"/>
          </a:solidFill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2X Charger</a:t>
            </a:r>
            <a:endParaRPr/>
          </a:p>
        </p:txBody>
      </p:sp>
      <p:cxnSp>
        <p:nvCxnSpPr>
          <p:cNvPr id="68" name="Google Shape;68;p10"/>
          <p:cNvCxnSpPr/>
          <p:nvPr/>
        </p:nvCxnSpPr>
        <p:spPr>
          <a:xfrm flipH="1">
            <a:off x="1129577" y="4374942"/>
            <a:ext cx="2367900" cy="795900"/>
          </a:xfrm>
          <a:prstGeom prst="bentConnector3">
            <a:avLst>
              <a:gd fmla="val 0" name="adj1"/>
            </a:avLst>
          </a:prstGeom>
          <a:noFill/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69" name="Google Shape;69;p10"/>
          <p:cNvCxnSpPr/>
          <p:nvPr/>
        </p:nvCxnSpPr>
        <p:spPr>
          <a:xfrm flipH="1">
            <a:off x="3022392" y="6660943"/>
            <a:ext cx="3097500" cy="771300"/>
          </a:xfrm>
          <a:prstGeom prst="bentConnector2">
            <a:avLst/>
          </a:prstGeom>
          <a:noFill/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70" name="Google Shape;70;p10"/>
          <p:cNvCxnSpPr/>
          <p:nvPr/>
        </p:nvCxnSpPr>
        <p:spPr>
          <a:xfrm>
            <a:off x="11167943" y="4374943"/>
            <a:ext cx="2332800" cy="795900"/>
          </a:xfrm>
          <a:prstGeom prst="bentConnector3">
            <a:avLst>
              <a:gd fmla="val 0" name="adj1"/>
            </a:avLst>
          </a:prstGeom>
          <a:noFill/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med" w="med" type="triangle"/>
          </a:ln>
        </p:spPr>
      </p:cxnSp>
      <p:cxnSp>
        <p:nvCxnSpPr>
          <p:cNvPr id="71" name="Google Shape;71;p10"/>
          <p:cNvCxnSpPr/>
          <p:nvPr/>
        </p:nvCxnSpPr>
        <p:spPr>
          <a:xfrm>
            <a:off x="8626556" y="6660943"/>
            <a:ext cx="2981700" cy="771300"/>
          </a:xfrm>
          <a:prstGeom prst="bentConnector2">
            <a:avLst/>
          </a:prstGeom>
          <a:noFill/>
          <a:ln cap="flat" cmpd="sng" w="19050">
            <a:solidFill>
              <a:srgbClr val="F4B081"/>
            </a:solidFill>
            <a:prstDash val="dash"/>
            <a:miter lim="800000"/>
            <a:headEnd len="sm" w="sm" type="none"/>
            <a:tailEnd len="med" w="med" type="triangle"/>
          </a:ln>
        </p:spPr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1"/>
          <p:cNvSpPr/>
          <p:nvPr/>
        </p:nvSpPr>
        <p:spPr>
          <a:xfrm>
            <a:off x="1094996" y="868550"/>
            <a:ext cx="11684400" cy="70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Clr>
                <a:srgbClr val="2C3F42"/>
              </a:buClr>
              <a:buSzPts val="4400"/>
              <a:buFont typeface="Arial"/>
              <a:buNone/>
            </a:pPr>
            <a:r>
              <a:rPr lang="en-US" sz="4400">
                <a:solidFill>
                  <a:srgbClr val="2C3F42"/>
                </a:solidFill>
                <a:latin typeface="Arial"/>
                <a:ea typeface="Arial"/>
                <a:cs typeface="Arial"/>
                <a:sym typeface="Arial"/>
              </a:rPr>
              <a:t>Proposed Methodology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8" name="Google Shape;78;p1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044657" y="3101187"/>
            <a:ext cx="7113311" cy="2600366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11"/>
          <p:cNvSpPr/>
          <p:nvPr/>
        </p:nvSpPr>
        <p:spPr>
          <a:xfrm>
            <a:off x="720762" y="2076225"/>
            <a:ext cx="5938221" cy="839097"/>
          </a:xfrm>
          <a:prstGeom prst="roundRect">
            <a:avLst>
              <a:gd fmla="val 16667" name="adj"/>
            </a:avLst>
          </a:prstGeom>
          <a:solidFill>
            <a:srgbClr val="FBE4D4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Soil Moisture Monitoring</a:t>
            </a:r>
            <a:r>
              <a:rPr b="0" i="0" lang="en-US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Sensor measures moisture level.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1"/>
          <p:cNvSpPr/>
          <p:nvPr/>
        </p:nvSpPr>
        <p:spPr>
          <a:xfrm>
            <a:off x="720762" y="3101187"/>
            <a:ext cx="5938221" cy="839097"/>
          </a:xfrm>
          <a:prstGeom prst="roundRect">
            <a:avLst>
              <a:gd fmla="val 16667" name="adj"/>
            </a:avLst>
          </a:prstGeom>
          <a:solidFill>
            <a:srgbClr val="FBE4D4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Data Processing &amp; Decision Making</a:t>
            </a:r>
            <a:r>
              <a:rPr b="0" i="0" lang="en-US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Arduino compares data with a predefined threshold. </a:t>
            </a:r>
            <a:endParaRPr sz="16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" name="Google Shape;81;p11"/>
          <p:cNvSpPr/>
          <p:nvPr/>
        </p:nvSpPr>
        <p:spPr>
          <a:xfrm>
            <a:off x="720761" y="4126149"/>
            <a:ext cx="5938221" cy="839097"/>
          </a:xfrm>
          <a:prstGeom prst="roundRect">
            <a:avLst>
              <a:gd fmla="val 16667" name="adj"/>
            </a:avLst>
          </a:prstGeom>
          <a:solidFill>
            <a:srgbClr val="FBE4D4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Activation of Water Pump</a:t>
            </a:r>
            <a:r>
              <a:rPr b="0" i="0" lang="en-US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If moisture is low, relay activates the pump.</a:t>
            </a:r>
            <a:endParaRPr/>
          </a:p>
        </p:txBody>
      </p:sp>
      <p:sp>
        <p:nvSpPr>
          <p:cNvPr id="82" name="Google Shape;82;p11"/>
          <p:cNvSpPr/>
          <p:nvPr/>
        </p:nvSpPr>
        <p:spPr>
          <a:xfrm>
            <a:off x="720760" y="5151111"/>
            <a:ext cx="5938221" cy="839097"/>
          </a:xfrm>
          <a:prstGeom prst="roundRect">
            <a:avLst>
              <a:gd fmla="val 16667" name="adj"/>
            </a:avLst>
          </a:prstGeom>
          <a:solidFill>
            <a:srgbClr val="FBE4D4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Automatic Deactivation</a:t>
            </a:r>
            <a:r>
              <a:rPr b="0" i="0" lang="en-US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Pump stops once optimal moisture is reached.</a:t>
            </a:r>
            <a:endParaRPr/>
          </a:p>
        </p:txBody>
      </p:sp>
      <p:sp>
        <p:nvSpPr>
          <p:cNvPr id="83" name="Google Shape;83;p11"/>
          <p:cNvSpPr/>
          <p:nvPr/>
        </p:nvSpPr>
        <p:spPr>
          <a:xfrm>
            <a:off x="720759" y="6176073"/>
            <a:ext cx="5938221" cy="839097"/>
          </a:xfrm>
          <a:prstGeom prst="roundRect">
            <a:avLst>
              <a:gd fmla="val 16667" name="adj"/>
            </a:avLst>
          </a:prstGeom>
          <a:solidFill>
            <a:srgbClr val="FBE4D4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Continuous Monitoring</a:t>
            </a:r>
            <a:r>
              <a:rPr b="0" i="0" lang="en-US" sz="16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– The process repeats automatically.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02427" y="785003"/>
            <a:ext cx="13425545" cy="6659594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2"/>
          <p:cNvSpPr/>
          <p:nvPr/>
        </p:nvSpPr>
        <p:spPr>
          <a:xfrm>
            <a:off x="1570617" y="978947"/>
            <a:ext cx="3550023" cy="796066"/>
          </a:xfrm>
          <a:prstGeom prst="rect">
            <a:avLst/>
          </a:prstGeom>
          <a:solidFill>
            <a:srgbClr val="FBE4D4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i="0" lang="en-US" sz="2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Circuit Diagram</a:t>
            </a:r>
            <a:endParaRPr sz="24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13"/>
          <p:cNvSpPr/>
          <p:nvPr/>
        </p:nvSpPr>
        <p:spPr>
          <a:xfrm>
            <a:off x="2345170" y="658296"/>
            <a:ext cx="10348856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en-US" sz="44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Advantages &amp; Expected Outcomes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7" name="Google Shape;97;p13"/>
          <p:cNvSpPr/>
          <p:nvPr/>
        </p:nvSpPr>
        <p:spPr>
          <a:xfrm>
            <a:off x="871370" y="2560320"/>
            <a:ext cx="6648228" cy="796066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Efficient water management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with minimal wastage.</a:t>
            </a:r>
            <a:endParaRPr/>
          </a:p>
        </p:txBody>
      </p:sp>
      <p:sp>
        <p:nvSpPr>
          <p:cNvPr id="98" name="Google Shape;98;p13"/>
          <p:cNvSpPr/>
          <p:nvPr/>
        </p:nvSpPr>
        <p:spPr>
          <a:xfrm>
            <a:off x="871369" y="3508786"/>
            <a:ext cx="6648228" cy="796066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Automated irrigation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for tree health.</a:t>
            </a:r>
            <a:endParaRPr/>
          </a:p>
        </p:txBody>
      </p:sp>
      <p:sp>
        <p:nvSpPr>
          <p:cNvPr id="99" name="Google Shape;99;p13"/>
          <p:cNvSpPr/>
          <p:nvPr/>
        </p:nvSpPr>
        <p:spPr>
          <a:xfrm>
            <a:off x="871368" y="4457252"/>
            <a:ext cx="6648228" cy="796066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Water conservation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through optimal cycles.</a:t>
            </a:r>
            <a:endParaRPr/>
          </a:p>
        </p:txBody>
      </p:sp>
      <p:sp>
        <p:nvSpPr>
          <p:cNvPr id="100" name="Google Shape;100;p13"/>
          <p:cNvSpPr/>
          <p:nvPr/>
        </p:nvSpPr>
        <p:spPr>
          <a:xfrm>
            <a:off x="871367" y="5405718"/>
            <a:ext cx="6648228" cy="796066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Reduces manual labor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in tree maintenance.</a:t>
            </a:r>
            <a:endParaRPr/>
          </a:p>
        </p:txBody>
      </p:sp>
      <p:sp>
        <p:nvSpPr>
          <p:cNvPr id="101" name="Google Shape;101;p13"/>
          <p:cNvSpPr/>
          <p:nvPr/>
        </p:nvSpPr>
        <p:spPr>
          <a:xfrm>
            <a:off x="871366" y="6354184"/>
            <a:ext cx="6648228" cy="796066"/>
          </a:xfrm>
          <a:prstGeom prst="roundRect">
            <a:avLst>
              <a:gd fmla="val 16667" name="adj"/>
            </a:avLst>
          </a:prstGeom>
          <a:solidFill>
            <a:srgbClr val="FFF2CC"/>
          </a:solidFill>
          <a:ln cap="flat" cmpd="sng" w="12700">
            <a:solidFill>
              <a:srgbClr val="31538F"/>
            </a:solidFill>
            <a:prstDash val="dash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Scalable for different environments</a:t>
            </a:r>
            <a:r>
              <a:rPr b="0" i="0" lang="en-US" sz="1800" u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(gardens, urban forestry, agriculture).</a:t>
            </a:r>
            <a:endParaRPr/>
          </a:p>
        </p:txBody>
      </p:sp>
      <p:pic>
        <p:nvPicPr>
          <p:cNvPr id="102" name="Google Shape;10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125422" y="1644463"/>
            <a:ext cx="5716270" cy="57797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4"/>
          <p:cNvSpPr/>
          <p:nvPr/>
        </p:nvSpPr>
        <p:spPr>
          <a:xfrm>
            <a:off x="5151716" y="658296"/>
            <a:ext cx="432685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625"/>
              </a:lnSpc>
              <a:spcBef>
                <a:spcPts val="0"/>
              </a:spcBef>
              <a:spcAft>
                <a:spcPts val="0"/>
              </a:spcAft>
              <a:buClr>
                <a:srgbClr val="2C3F42"/>
              </a:buClr>
              <a:buSzPts val="4800"/>
              <a:buFont typeface="Bitter Medium"/>
              <a:buNone/>
            </a:pPr>
            <a:r>
              <a:rPr lang="en-US" sz="4800">
                <a:solidFill>
                  <a:srgbClr val="2C3F42"/>
                </a:solidFill>
                <a:latin typeface="Bitter Medium"/>
                <a:ea typeface="Bitter Medium"/>
                <a:cs typeface="Bitter Medium"/>
                <a:sym typeface="Bitter Medium"/>
              </a:rPr>
              <a:t>Precautions</a:t>
            </a:r>
            <a:endParaRPr sz="4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Google Shape;109;p14"/>
          <p:cNvSpPr/>
          <p:nvPr/>
        </p:nvSpPr>
        <p:spPr>
          <a:xfrm>
            <a:off x="1256368" y="1885214"/>
            <a:ext cx="5402615" cy="1685092"/>
          </a:xfrm>
          <a:prstGeom prst="roundRect">
            <a:avLst>
              <a:gd fmla="val 5654" name="adj"/>
            </a:avLst>
          </a:prstGeom>
          <a:solidFill>
            <a:srgbClr val="FCE2CF"/>
          </a:solidFill>
          <a:ln cap="flat" cmpd="sng" w="9525">
            <a:solidFill>
              <a:srgbClr val="E2C8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14"/>
          <p:cNvSpPr/>
          <p:nvPr/>
        </p:nvSpPr>
        <p:spPr>
          <a:xfrm>
            <a:off x="1490803" y="211964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400"/>
              <a:buFont typeface="Bitter Medium"/>
              <a:buNone/>
            </a:pPr>
            <a:r>
              <a:rPr lang="en-US" sz="2400">
                <a:solidFill>
                  <a:srgbClr val="2B2E3C"/>
                </a:solidFill>
                <a:latin typeface="Bitter Medium"/>
                <a:ea typeface="Bitter Medium"/>
                <a:cs typeface="Bitter Medium"/>
                <a:sym typeface="Bitter Medium"/>
              </a:rPr>
              <a:t>Wiring &amp; Insulation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14"/>
          <p:cNvSpPr/>
          <p:nvPr/>
        </p:nvSpPr>
        <p:spPr>
          <a:xfrm>
            <a:off x="1490803" y="2610067"/>
            <a:ext cx="4759390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1800"/>
              <a:buFont typeface="Open Sans"/>
              <a:buNone/>
            </a:pPr>
            <a:r>
              <a:rPr lang="en-US" sz="1800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Ensure secure and insulated connections.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4"/>
          <p:cNvSpPr/>
          <p:nvPr/>
        </p:nvSpPr>
        <p:spPr>
          <a:xfrm>
            <a:off x="1256368" y="3942677"/>
            <a:ext cx="5402615" cy="1685092"/>
          </a:xfrm>
          <a:prstGeom prst="roundRect">
            <a:avLst>
              <a:gd fmla="val 5654" name="adj"/>
            </a:avLst>
          </a:prstGeom>
          <a:solidFill>
            <a:srgbClr val="FCE2CF"/>
          </a:solidFill>
          <a:ln cap="flat" cmpd="sng" w="9525">
            <a:solidFill>
              <a:srgbClr val="E2C8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3" name="Google Shape;113;p14"/>
          <p:cNvSpPr/>
          <p:nvPr/>
        </p:nvSpPr>
        <p:spPr>
          <a:xfrm>
            <a:off x="1490803" y="4177112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400"/>
              <a:buFont typeface="Bitter Medium"/>
              <a:buNone/>
            </a:pPr>
            <a:r>
              <a:rPr lang="en-US" sz="2400">
                <a:solidFill>
                  <a:srgbClr val="2B2E3C"/>
                </a:solidFill>
                <a:latin typeface="Bitter Medium"/>
                <a:ea typeface="Bitter Medium"/>
                <a:cs typeface="Bitter Medium"/>
                <a:sym typeface="Bitter Medium"/>
              </a:rPr>
              <a:t>Waterproofing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p14"/>
          <p:cNvSpPr/>
          <p:nvPr/>
        </p:nvSpPr>
        <p:spPr>
          <a:xfrm>
            <a:off x="1490803" y="4667530"/>
            <a:ext cx="4759390" cy="725805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1800"/>
              <a:buFont typeface="Open Sans"/>
              <a:buNone/>
            </a:pPr>
            <a:r>
              <a:rPr lang="en-US" sz="1800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Protect components in a waterproof enclosure.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p14"/>
          <p:cNvSpPr/>
          <p:nvPr/>
        </p:nvSpPr>
        <p:spPr>
          <a:xfrm>
            <a:off x="1256368" y="5862204"/>
            <a:ext cx="5402615" cy="1685092"/>
          </a:xfrm>
          <a:prstGeom prst="roundRect">
            <a:avLst>
              <a:gd fmla="val 5654" name="adj"/>
            </a:avLst>
          </a:prstGeom>
          <a:solidFill>
            <a:srgbClr val="FCE2CF"/>
          </a:solidFill>
          <a:ln cap="flat" cmpd="sng" w="9525">
            <a:solidFill>
              <a:srgbClr val="E2C8B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14"/>
          <p:cNvSpPr/>
          <p:nvPr/>
        </p:nvSpPr>
        <p:spPr>
          <a:xfrm>
            <a:off x="1490797" y="6096650"/>
            <a:ext cx="4891500" cy="35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4583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400"/>
              <a:buFont typeface="Bitter Medium"/>
              <a:buNone/>
            </a:pPr>
            <a:r>
              <a:rPr lang="en-US" sz="2400">
                <a:solidFill>
                  <a:srgbClr val="2B2E3C"/>
                </a:solidFill>
                <a:latin typeface="Bitter Medium"/>
                <a:ea typeface="Bitter Medium"/>
                <a:cs typeface="Bitter Medium"/>
                <a:sym typeface="Bitter Medium"/>
              </a:rPr>
              <a:t>Voltage Management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4"/>
          <p:cNvSpPr/>
          <p:nvPr/>
        </p:nvSpPr>
        <p:spPr>
          <a:xfrm>
            <a:off x="1490804" y="6587057"/>
            <a:ext cx="4759390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58333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1800"/>
              <a:buFont typeface="Open Sans"/>
              <a:buNone/>
            </a:pPr>
            <a:r>
              <a:rPr lang="en-US" sz="1800">
                <a:solidFill>
                  <a:srgbClr val="2B2E3C"/>
                </a:solidFill>
                <a:latin typeface="Open Sans"/>
                <a:ea typeface="Open Sans"/>
                <a:cs typeface="Open Sans"/>
                <a:sym typeface="Open Sans"/>
              </a:rPr>
              <a:t>Use correct power sources.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8" name="Google Shape;118;p1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137178" y="1367075"/>
            <a:ext cx="7122083" cy="71220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5"/>
          <p:cNvSpPr/>
          <p:nvPr/>
        </p:nvSpPr>
        <p:spPr>
          <a:xfrm>
            <a:off x="4479845" y="498872"/>
            <a:ext cx="5670590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4719"/>
              </a:lnSpc>
              <a:spcBef>
                <a:spcPts val="0"/>
              </a:spcBef>
              <a:spcAft>
                <a:spcPts val="0"/>
              </a:spcAft>
              <a:buClr>
                <a:srgbClr val="2C3F42"/>
              </a:buClr>
              <a:buSzPts val="4450"/>
              <a:buFont typeface="Arial"/>
              <a:buNone/>
            </a:pPr>
            <a:r>
              <a:rPr lang="en-US" sz="4450">
                <a:solidFill>
                  <a:srgbClr val="2C3F42"/>
                </a:solidFill>
                <a:latin typeface="Arial"/>
                <a:ea typeface="Arial"/>
                <a:cs typeface="Arial"/>
                <a:sym typeface="Arial"/>
              </a:rPr>
              <a:t>Benefits of the System</a:t>
            </a:r>
            <a:endParaRPr sz="44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5"/>
          <p:cNvSpPr/>
          <p:nvPr/>
        </p:nvSpPr>
        <p:spPr>
          <a:xfrm>
            <a:off x="1857256" y="304299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200"/>
              <a:buFont typeface="Arial"/>
              <a:buNone/>
            </a:pPr>
            <a:r>
              <a:rPr lang="en-US" sz="22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Sustainable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6" name="Google Shape;126;p15"/>
          <p:cNvSpPr/>
          <p:nvPr/>
        </p:nvSpPr>
        <p:spPr>
          <a:xfrm>
            <a:off x="793790" y="3533418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1750"/>
              <a:buFont typeface="Arial"/>
              <a:buNone/>
            </a:pPr>
            <a:r>
              <a:rPr lang="en-US" sz="175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Efficient water usage.</a:t>
            </a:r>
            <a:endParaRPr sz="1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27" name="Google Shape;127;p1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5"/>
          <p:cNvSpPr/>
          <p:nvPr/>
        </p:nvSpPr>
        <p:spPr>
          <a:xfrm>
            <a:off x="6015633" y="3353991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377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650"/>
              <a:buFont typeface="Arial"/>
              <a:buNone/>
            </a:pPr>
            <a:r>
              <a:rPr lang="en-US" sz="265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1</a:t>
            </a:r>
            <a:endParaRPr sz="26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5"/>
          <p:cNvSpPr/>
          <p:nvPr/>
        </p:nvSpPr>
        <p:spPr>
          <a:xfrm>
            <a:off x="9937790" y="3042999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200"/>
              <a:buFont typeface="Arial"/>
              <a:buNone/>
            </a:pPr>
            <a:r>
              <a:rPr lang="en-US" sz="22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Cost-Effective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0" name="Google Shape;130;p15"/>
          <p:cNvSpPr/>
          <p:nvPr/>
        </p:nvSpPr>
        <p:spPr>
          <a:xfrm>
            <a:off x="9937790" y="3533418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1750"/>
              <a:buFont typeface="Arial"/>
              <a:buNone/>
            </a:pPr>
            <a:r>
              <a:rPr lang="en-US" sz="175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Reduces manual labor.</a:t>
            </a:r>
            <a:endParaRPr sz="1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31" name="Google Shape;131;p15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Google Shape;132;p15"/>
          <p:cNvSpPr/>
          <p:nvPr/>
        </p:nvSpPr>
        <p:spPr>
          <a:xfrm>
            <a:off x="8275201" y="3353991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377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650"/>
              <a:buFont typeface="Arial"/>
              <a:buNone/>
            </a:pPr>
            <a:r>
              <a:rPr lang="en-US" sz="265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2</a:t>
            </a:r>
            <a:endParaRPr sz="26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3" name="Google Shape;133;p15"/>
          <p:cNvSpPr/>
          <p:nvPr/>
        </p:nvSpPr>
        <p:spPr>
          <a:xfrm>
            <a:off x="9937790" y="549556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200"/>
              <a:buFont typeface="Arial"/>
              <a:buNone/>
            </a:pPr>
            <a:r>
              <a:rPr lang="en-US" sz="22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Scalable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4" name="Google Shape;134;p15"/>
          <p:cNvSpPr/>
          <p:nvPr/>
        </p:nvSpPr>
        <p:spPr>
          <a:xfrm>
            <a:off x="9937790" y="5985986"/>
            <a:ext cx="3898821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1750"/>
              <a:buFont typeface="Arial"/>
              <a:buNone/>
            </a:pPr>
            <a:r>
              <a:rPr lang="en-US" sz="175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Adaptable to various environments.</a:t>
            </a:r>
            <a:endParaRPr sz="1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35" name="Google Shape;135;p15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/>
          <p:nvPr/>
        </p:nvSpPr>
        <p:spPr>
          <a:xfrm>
            <a:off x="8275201" y="5613559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377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650"/>
              <a:buFont typeface="Arial"/>
              <a:buNone/>
            </a:pPr>
            <a:r>
              <a:rPr lang="en-US" sz="265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3</a:t>
            </a:r>
            <a:endParaRPr sz="26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7" name="Google Shape;137;p15"/>
          <p:cNvSpPr/>
          <p:nvPr/>
        </p:nvSpPr>
        <p:spPr>
          <a:xfrm>
            <a:off x="1857256" y="5495568"/>
            <a:ext cx="2835235" cy="35433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200"/>
              <a:buFont typeface="Arial"/>
              <a:buNone/>
            </a:pPr>
            <a:r>
              <a:rPr lang="en-US" sz="22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Automated</a:t>
            </a:r>
            <a:endParaRPr sz="22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5"/>
          <p:cNvSpPr/>
          <p:nvPr/>
        </p:nvSpPr>
        <p:spPr>
          <a:xfrm>
            <a:off x="793790" y="5985986"/>
            <a:ext cx="3898702" cy="362903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r">
              <a:lnSpc>
                <a:spcPct val="162857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1750"/>
              <a:buFont typeface="Arial"/>
              <a:buNone/>
            </a:pPr>
            <a:r>
              <a:rPr lang="en-US" sz="175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Minimal human intervention.</a:t>
            </a:r>
            <a:endParaRPr sz="17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preencoded.png" id="139" name="Google Shape;139;p15"/>
          <p:cNvPicPr preferRelativeResize="0"/>
          <p:nvPr/>
        </p:nvPicPr>
        <p:blipFill rotWithShape="1">
          <a:blip r:embed="rId6">
            <a:alphaModFix/>
          </a:blip>
          <a:srcRect b="0" l="0" r="0" t="0"/>
          <a:stretch/>
        </p:blipFill>
        <p:spPr>
          <a:xfrm>
            <a:off x="5032653" y="2413516"/>
            <a:ext cx="4564975" cy="4564975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5"/>
          <p:cNvSpPr/>
          <p:nvPr/>
        </p:nvSpPr>
        <p:spPr>
          <a:xfrm>
            <a:off x="6015633" y="5613559"/>
            <a:ext cx="339328" cy="42422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60377"/>
              </a:lnSpc>
              <a:spcBef>
                <a:spcPts val="0"/>
              </a:spcBef>
              <a:spcAft>
                <a:spcPts val="0"/>
              </a:spcAft>
              <a:buClr>
                <a:srgbClr val="2B2E3C"/>
              </a:buClr>
              <a:buSzPts val="2650"/>
              <a:buFont typeface="Arial"/>
              <a:buNone/>
            </a:pPr>
            <a:r>
              <a:rPr lang="en-US" sz="265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4</a:t>
            </a:r>
            <a:endParaRPr sz="265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6"/>
          <p:cNvSpPr/>
          <p:nvPr/>
        </p:nvSpPr>
        <p:spPr>
          <a:xfrm>
            <a:off x="5248593" y="506148"/>
            <a:ext cx="4111697" cy="708779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26136"/>
              </a:lnSpc>
              <a:spcBef>
                <a:spcPts val="0"/>
              </a:spcBef>
              <a:spcAft>
                <a:spcPts val="0"/>
              </a:spcAft>
              <a:buClr>
                <a:srgbClr val="2C3F42"/>
              </a:buClr>
              <a:buSzPts val="4400"/>
              <a:buFont typeface="Arial"/>
              <a:buNone/>
            </a:pPr>
            <a:r>
              <a:rPr lang="en-US" sz="4400">
                <a:solidFill>
                  <a:srgbClr val="2C3F42"/>
                </a:solidFill>
                <a:latin typeface="Arial"/>
                <a:ea typeface="Arial"/>
                <a:cs typeface="Arial"/>
                <a:sym typeface="Arial"/>
              </a:rPr>
              <a:t>Conclusion</a:t>
            </a:r>
            <a:endParaRPr sz="44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7" name="Google Shape;147;p16"/>
          <p:cNvSpPr/>
          <p:nvPr/>
        </p:nvSpPr>
        <p:spPr>
          <a:xfrm>
            <a:off x="957431" y="5518673"/>
            <a:ext cx="12694023" cy="2054711"/>
          </a:xfrm>
          <a:prstGeom prst="rect">
            <a:avLst/>
          </a:prstGeom>
          <a:solidFill>
            <a:srgbClr val="FBE4D4"/>
          </a:solidFill>
          <a:ln cap="flat" cmpd="sng" w="12700">
            <a:solidFill>
              <a:srgbClr val="D8D8D8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rgbClr val="2B2E3C"/>
                </a:solidFill>
                <a:latin typeface="Arial"/>
                <a:ea typeface="Arial"/>
                <a:cs typeface="Arial"/>
                <a:sym typeface="Arial"/>
              </a:rPr>
              <a:t> The Smart Tree Care System is an innovative solution for sustainable tree care. By automating irrigation and monitoring soil moisture in real-time, it ensures optimal tree health while conserving water and reducing labor. This project represents a significant step towards smart, automated and sustainable environmental care, applicable from individual gardens to large-scale plantations.</a:t>
            </a:r>
            <a:endParaRPr sz="180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1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75637" y="1467081"/>
            <a:ext cx="8279126" cy="3726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DE6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7"/>
          <p:cNvSpPr/>
          <p:nvPr/>
        </p:nvSpPr>
        <p:spPr>
          <a:xfrm>
            <a:off x="3996643" y="3222901"/>
            <a:ext cx="6637114" cy="178379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33939"/>
              </a:buClr>
              <a:buSzPts val="9600"/>
              <a:buFont typeface="Arial"/>
              <a:buNone/>
            </a:pPr>
            <a:r>
              <a:rPr b="1" lang="en-US" sz="9600">
                <a:solidFill>
                  <a:srgbClr val="233939"/>
                </a:solidFill>
                <a:latin typeface="Arial"/>
                <a:ea typeface="Arial"/>
                <a:cs typeface="Arial"/>
                <a:sym typeface="Arial"/>
              </a:rPr>
              <a:t>Thank You</a:t>
            </a:r>
            <a:endParaRPr sz="9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2024-05-02T07:09:14Z</dcterms:created>
  <dc:creator>PptxGenJS</dc:creator>
</cp:coreProperties>
</file>